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1" r:id="rId7"/>
    <p:sldId id="285" r:id="rId8"/>
    <p:sldId id="265" r:id="rId9"/>
    <p:sldId id="266" r:id="rId10"/>
    <p:sldId id="286" r:id="rId11"/>
    <p:sldId id="272" r:id="rId12"/>
    <p:sldId id="282" r:id="rId13"/>
    <p:sldId id="270" r:id="rId14"/>
    <p:sldId id="284" r:id="rId15"/>
    <p:sldId id="271" r:id="rId16"/>
    <p:sldId id="290" r:id="rId17"/>
    <p:sldId id="289" r:id="rId18"/>
    <p:sldId id="278" r:id="rId19"/>
    <p:sldId id="288" r:id="rId20"/>
    <p:sldId id="274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get_regions" TargetMode="External"/><Relationship Id="rId4" Type="http://schemas.openxmlformats.org/officeDocument/2006/relationships/hyperlink" Target="https://github.com/NeuroDataDesign/seelviz/wiki/ClarityViz-version-1.0.1-(updated-April-17,-2017)#get_regions" TargetMode="External"/><Relationship Id="rId5" Type="http://schemas.openxmlformats.org/officeDocument/2006/relationships/hyperlink" Target="https://github.com/NeuroDataDesign/seelviz/wiki/ClarityViz-version-1.0.2#generate_region_graph" TargetMode="External"/><Relationship Id="rId6" Type="http://schemas.openxmlformats.org/officeDocument/2006/relationships/hyperlink" Target="https://github.com/NeuroDataDesign/seelviz/wiki/ClarityViz-version-1.0.1-(updated-April-17,-2017)#generate_region_graph" TargetMode="External"/><Relationship Id="rId7" Type="http://schemas.openxmlformats.org/officeDocument/2006/relationships/hyperlink" Target="http://nbviewer.jupyter.org/github/NeuroDataDesign/seelviz/blob/gh-pages/Tony/html/april30/s3617_to_ara3_regions.html" TargetMode="Externa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create_graph" TargetMode="External"/><Relationship Id="rId4" Type="http://schemas.openxmlformats.org/officeDocument/2006/relationships/hyperlink" Target="https://github.com/NeuroDataDesign/seelviz/wiki/ClarityViz-version-1.0.1-(updated-April-17,-2017)#create_graph" TargetMode="External"/><Relationship Id="rId5" Type="http://schemas.openxmlformats.org/officeDocument/2006/relationships/hyperlink" Target="https://github.com/NeuroDataDesign/seelviz/wiki/ClarityViz-version-1.0.2#plot_graphml3d" TargetMode="External"/><Relationship Id="rId6" Type="http://schemas.openxmlformats.org/officeDocument/2006/relationships/hyperlink" Target="https://github.com/NeuroDataDesign/seelviz/wiki/ClarityViz-version-1.0.1-(updated-April-17,-2017)#plot_graphml3d" TargetMode="External"/><Relationship Id="rId7" Type="http://schemas.openxmlformats.org/officeDocument/2006/relationships/hyperlink" Target="http://nbviewer.jupyter.org/github/NeuroDataDesign/seelviz/blob/gh-pages/Tony/html/april30/s3617_to_ara3_edgegraph.html" TargetMode="Externa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2#generate_density_graph" TargetMode="External"/><Relationship Id="rId5" Type="http://schemas.openxmlformats.org/officeDocument/2006/relationships/hyperlink" Target="https://github.com/NeuroDataDesign/seelviz/wiki/ClarityViz-version-1.0.1-(updated-April-17,-2017)#generate_density_graph" TargetMode="External"/><Relationship Id="rId6" Type="http://schemas.openxmlformats.org/officeDocument/2006/relationships/hyperlink" Target="http://nbviewer.jupyter.org/github/NeuroDataDesign/seelviz/blob/gh-pages/Tony/html/april30/s3617_to_ara3_density.html" TargetMode="Externa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connectivity.html" TargetMode="External"/><Relationship Id="rId5" Type="http://schemas.openxmlformats.org/officeDocument/2006/relationships/hyperlink" Target="https://nbviewer.jupyter.org/github/NeuroDataDesign/seelviz/blob/gh-pages/Luke/s3617_SE_sklearn.html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2#tractography" TargetMode="External"/><Relationship Id="rId4" Type="http://schemas.openxmlformats.org/officeDocument/2006/relationships/hyperlink" Target="https://github.com/NeuroDataDesign/seelviz/wiki/ClarityViz-version-1.0.1-(updated-April-17,-2017)#generate-structure-tensor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2#apply_clahe" TargetMode="External"/><Relationship Id="rId6" Type="http://schemas.openxmlformats.org/officeDocument/2006/relationships/hyperlink" Target="https://github.com/NeuroDataDesign/seelviz/wiki/ClarityViz-version-1.0.1-(updated-April-17,-2017)#apply_clahe" TargetMode="External"/><Relationship Id="rId7" Type="http://schemas.openxmlformats.org/officeDocument/2006/relationships/hyperlink" Target="https://github.com/NeuroDataDesign/seelviz/wiki/ClarityViz-version-1.0.2#downsample" TargetMode="External"/><Relationship Id="rId8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2#apply_clahe" TargetMode="External"/><Relationship Id="rId6" Type="http://schemas.openxmlformats.org/officeDocument/2006/relationships/hyperlink" Target="https://github.com/NeuroDataDesign/seelviz/wiki/ClarityViz-version-1.0.1-(updated-April-17,-2017)#apply_clahe" TargetMode="External"/><Relationship Id="rId7" Type="http://schemas.openxmlformats.org/officeDocument/2006/relationships/hyperlink" Target="https://github.com/NeuroDataDesign/seelviz/wiki/ClarityViz-version-1.0.2#downsample" TargetMode="External"/><Relationship Id="rId8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  <a:endParaRPr lang="en-US" sz="1700" u="sng" dirty="0">
              <a:solidFill>
                <a:schemeClr val="hlink"/>
              </a:solidFill>
              <a:hlinkClick r:id="rId4"/>
            </a:endParaRP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Plotting region graph</a:t>
            </a:r>
            <a:endParaRPr lang="en-US" sz="1700" u="sng" dirty="0">
              <a:solidFill>
                <a:schemeClr val="hlink"/>
              </a:solidFill>
              <a:hlinkClick r:id="rId6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7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  <a:endParaRPr lang="en-US" sz="2000" u="sng" dirty="0">
              <a:solidFill>
                <a:schemeClr val="hlink"/>
              </a:solidFill>
              <a:hlinkClick r:id="rId4"/>
            </a:endParaRP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Plotting edge graph</a:t>
            </a:r>
            <a:endParaRPr lang="en-US" sz="2000" u="sng" dirty="0">
              <a:solidFill>
                <a:schemeClr val="hlink"/>
              </a:solidFill>
              <a:hlinkClick r:id="rId6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  <a:endParaRPr lang="en-US" sz="2000" u="sng" dirty="0">
              <a:solidFill>
                <a:schemeClr val="hlink"/>
              </a:solidFill>
              <a:hlinkClick r:id="rId7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  <a:endParaRPr lang="en-US" sz="1900" u="sng" dirty="0">
              <a:solidFill>
                <a:schemeClr val="hlink"/>
              </a:solidFill>
              <a:hlinkClick r:id="rId5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6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  <a:endParaRPr lang="en-US" sz="2000" u="sng" dirty="0">
              <a:solidFill>
                <a:schemeClr val="hlink"/>
              </a:solidFill>
              <a:hlinkClick r:id="rId4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  <a:endParaRPr lang="en-US" sz="28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dirty="0" smtClean="0"/>
              <a:t>without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 (and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4269" y="209304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800" b="1" dirty="0">
                <a:solidFill>
                  <a:srgbClr val="F3F3F3"/>
                </a:solidFill>
              </a:rPr>
              <a:t>Submit batch job:</a:t>
            </a:r>
          </a:p>
          <a:p>
            <a:pPr lvl="0"/>
            <a:r>
              <a:rPr lang="en-US" sz="1800" dirty="0">
                <a:solidFill>
                  <a:srgbClr val="F3F3F3"/>
                </a:solidFill>
              </a:rPr>
              <a:t>python </a:t>
            </a:r>
            <a:r>
              <a:rPr lang="en-US" sz="1800" dirty="0" err="1">
                <a:solidFill>
                  <a:srgbClr val="F3F3F3"/>
                </a:solidFill>
              </a:rPr>
              <a:t>create_job.py</a:t>
            </a:r>
            <a:r>
              <a:rPr lang="en-US" sz="1800" dirty="0">
                <a:solidFill>
                  <a:srgbClr val="F3F3F3"/>
                </a:solidFill>
              </a:rPr>
              <a:t> --bucket </a:t>
            </a:r>
            <a:r>
              <a:rPr lang="en-US" sz="1800" dirty="0" err="1">
                <a:solidFill>
                  <a:srgbClr val="F3F3F3"/>
                </a:solidFill>
              </a:rPr>
              <a:t>clviz</a:t>
            </a:r>
            <a:r>
              <a:rPr lang="en-US" sz="1800" dirty="0">
                <a:solidFill>
                  <a:srgbClr val="F3F3F3"/>
                </a:solidFill>
              </a:rPr>
              <a:t>-bucket </a:t>
            </a:r>
            <a:endParaRPr lang="en-US" sz="1800" dirty="0" smtClean="0">
              <a:solidFill>
                <a:srgbClr val="F3F3F3"/>
              </a:solidFill>
            </a:endParaRPr>
          </a:p>
          <a:p>
            <a:pPr lvl="0"/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smtClean="0">
                <a:solidFill>
                  <a:srgbClr val="F3F3F3"/>
                </a:solidFill>
              </a:rPr>
              <a:t>   --</a:t>
            </a:r>
            <a:r>
              <a:rPr lang="en-US" sz="1800" dirty="0">
                <a:solidFill>
                  <a:srgbClr val="F3F3F3"/>
                </a:solidFill>
              </a:rPr>
              <a:t>credentials </a:t>
            </a:r>
            <a:r>
              <a:rPr lang="en-US" sz="1800" dirty="0" err="1">
                <a:solidFill>
                  <a:srgbClr val="F3F3F3"/>
                </a:solidFill>
              </a:rPr>
              <a:t>accessKeys.csv</a:t>
            </a:r>
            <a:r>
              <a:rPr lang="en-US" sz="1800" dirty="0">
                <a:solidFill>
                  <a:srgbClr val="F3F3F3"/>
                </a:solidFill>
              </a:rPr>
              <a:t> --token s3617_to_ara3</a:t>
            </a:r>
          </a:p>
          <a:p>
            <a:pPr lvl="0"/>
            <a:endParaRPr lang="en-US" sz="1800" dirty="0">
              <a:solidFill>
                <a:srgbClr val="F3F3F3"/>
              </a:solidFill>
            </a:endParaRPr>
          </a:p>
          <a:p>
            <a:pPr lvl="0"/>
            <a:r>
              <a:rPr lang="en-US" sz="1800" b="1" dirty="0">
                <a:solidFill>
                  <a:srgbClr val="F3F3F3"/>
                </a:solidFill>
              </a:rPr>
              <a:t>Launch web service:</a:t>
            </a:r>
          </a:p>
          <a:p>
            <a:pPr lvl="0"/>
            <a:r>
              <a:rPr lang="en-US" sz="1800" dirty="0" err="1">
                <a:solidFill>
                  <a:srgbClr val="F3F3F3"/>
                </a:solidFill>
              </a:rPr>
              <a:t>docker</a:t>
            </a:r>
            <a:r>
              <a:rPr lang="en-US" sz="1800" dirty="0">
                <a:solidFill>
                  <a:srgbClr val="F3F3F3"/>
                </a:solidFill>
              </a:rPr>
              <a:t> run -it -p &lt;</a:t>
            </a:r>
            <a:r>
              <a:rPr lang="en-US" sz="1800" dirty="0" err="1">
                <a:solidFill>
                  <a:srgbClr val="F3F3F3"/>
                </a:solidFill>
              </a:rPr>
              <a:t>local_port</a:t>
            </a:r>
            <a:r>
              <a:rPr lang="en-US" sz="1800" dirty="0">
                <a:solidFill>
                  <a:srgbClr val="F3F3F3"/>
                </a:solidFill>
              </a:rPr>
              <a:t>&gt;:</a:t>
            </a:r>
            <a:r>
              <a:rPr lang="en-US" sz="1800" dirty="0" smtClean="0">
                <a:solidFill>
                  <a:srgbClr val="F3F3F3"/>
                </a:solidFill>
              </a:rPr>
              <a:t>8070</a:t>
            </a:r>
          </a:p>
          <a:p>
            <a:pPr lvl="0"/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en-US" sz="1800" dirty="0" smtClean="0">
                <a:solidFill>
                  <a:srgbClr val="F3F3F3"/>
                </a:solidFill>
              </a:rPr>
              <a:t>   --</a:t>
            </a:r>
            <a:r>
              <a:rPr lang="en-US" sz="1800" dirty="0">
                <a:solidFill>
                  <a:srgbClr val="F3F3F3"/>
                </a:solidFill>
              </a:rPr>
              <a:t>name web jliu118/</a:t>
            </a:r>
            <a:r>
              <a:rPr lang="en-US" sz="1800" dirty="0" err="1">
                <a:solidFill>
                  <a:srgbClr val="F3F3F3"/>
                </a:solidFill>
              </a:rPr>
              <a:t>clarityweb:run</a:t>
            </a:r>
            <a:endParaRPr lang="en-US" sz="1800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9" y="1690687"/>
            <a:ext cx="6602021" cy="32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One </a:t>
            </a:r>
            <a:r>
              <a:rPr lang="en-US" sz="4400" b="0" i="0" u="none" strike="noStrike" cap="none" dirty="0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r>
              <a:rPr lang="en-US" sz="4400" dirty="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18DDE"/>
              </a:buClr>
              <a:buSzPct val="25000"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CLAHE Docs</a:t>
            </a:r>
            <a:endParaRPr lang="en-US" sz="2500" u="sng" dirty="0">
              <a:solidFill>
                <a:schemeClr val="hlink"/>
              </a:solidFill>
              <a:hlinkClick r:id="rId6"/>
            </a:endParaRPr>
          </a:p>
          <a:p>
            <a:pPr lvl="0">
              <a:lnSpc>
                <a:spcPct val="90000"/>
              </a:lnSpc>
              <a:buClr>
                <a:srgbClr val="318DDE"/>
              </a:buClr>
              <a:buSzPct val="25000"/>
            </a:pPr>
            <a:r>
              <a:rPr lang="en-US" sz="2500" u="sng" dirty="0">
                <a:solidFill>
                  <a:schemeClr val="hlink"/>
                </a:solidFill>
                <a:hlinkClick r:id="rId7"/>
              </a:rPr>
              <a:t>Subsample Docs</a:t>
            </a:r>
            <a:endParaRPr lang="en-US" sz="2500" u="sng" dirty="0">
              <a:solidFill>
                <a:schemeClr val="hlink"/>
              </a:solidFill>
              <a:hlinkClick r:id="rId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CLAHE Docs</a:t>
            </a:r>
            <a:endParaRPr lang="en-US" sz="2500" u="sng" dirty="0">
              <a:solidFill>
                <a:schemeClr val="hlink"/>
              </a:solidFill>
              <a:hlinkClick r:id="rId6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7"/>
              </a:rPr>
              <a:t>Subsample Docs</a:t>
            </a:r>
            <a:endParaRPr lang="en-US" sz="2500" u="sng" dirty="0">
              <a:solidFill>
                <a:schemeClr val="hlink"/>
              </a:solidFill>
              <a:hlinkClick r:id="rId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485</Words>
  <Application>Microsoft Macintosh PowerPoint</Application>
  <PresentationFormat>Widescreen</PresentationFormat>
  <Paragraphs>157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Arial</vt:lpstr>
      <vt:lpstr>Depth</vt:lpstr>
      <vt:lpstr>simple-light-2</vt:lpstr>
      <vt:lpstr>Clviz – Clarity analysis and visualization</vt:lpstr>
      <vt:lpstr>CLARITY</vt:lpstr>
      <vt:lpstr>CLARITY analysis is underdeveloped</vt:lpstr>
      <vt:lpstr>One click visualization pipeline</vt:lpstr>
      <vt:lpstr>PowerPoint Presentation</vt:lpstr>
      <vt:lpstr>PowerPoint Presentation</vt:lpstr>
      <vt:lpstr>Find Locally Brightest Points in High Background Setting</vt:lpstr>
      <vt:lpstr>Find Locally Brightest Points in Low Background Setting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PowerPoint Presentation</vt:lpstr>
      <vt:lpstr>Connectivity Estimates (s3617)</vt:lpstr>
      <vt:lpstr>PowerPoint Presentation</vt:lpstr>
      <vt:lpstr>PowerPoint Presentation</vt:lpstr>
      <vt:lpstr>Live Web Service (and Demo)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95</cp:revision>
  <dcterms:modified xsi:type="dcterms:W3CDTF">2017-05-16T19:08:29Z</dcterms:modified>
  <cp:category/>
</cp:coreProperties>
</file>